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84" r:id="rId3"/>
    <p:sldId id="296" r:id="rId4"/>
    <p:sldId id="301" r:id="rId5"/>
    <p:sldId id="298" r:id="rId6"/>
    <p:sldId id="297" r:id="rId7"/>
    <p:sldId id="299" r:id="rId8"/>
    <p:sldId id="300" r:id="rId9"/>
    <p:sldId id="29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6"/>
    <a:srgbClr val="9259A3"/>
    <a:srgbClr val="FF7E8C"/>
    <a:srgbClr val="00FFF0"/>
    <a:srgbClr val="F36F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38"/>
    <p:restoredTop sz="96327"/>
  </p:normalViewPr>
  <p:slideViewPr>
    <p:cSldViewPr snapToGrid="0">
      <p:cViewPr>
        <p:scale>
          <a:sx n="114" d="100"/>
          <a:sy n="114" d="100"/>
        </p:scale>
        <p:origin x="72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6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C2B7-6072-924B-AE51-DA281600F23F}" type="datetimeFigureOut">
              <a:rPr lang="en-US" smtClean="0"/>
              <a:t>2/25/25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0036C-B239-7F49-800F-BE8CBE07A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3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89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19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33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88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733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35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413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0036C-B239-7F49-800F-BE8CBE07A6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21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5650-7DD4-7F7A-C2FC-9A48676AF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65B7A-75E4-445D-6C89-352C2BF65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28CA-7A15-DDA1-2B5A-19023A4AA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AF3B1-F3DA-4441-B1EE-A851EB4245DB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E9572-16CC-C507-3FE8-5D81F41C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FE9A-D75D-41FD-14F2-54447E6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4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65A0-B957-4643-E75C-2923CBBA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5F087-9007-D801-8855-4E4534E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94488-760D-5249-BCB4-53B99D251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792E3-9FDF-E54D-B4EB-6783B208EA12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80E4-8A40-1DEF-1267-079558BE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B082-1910-6782-A5D8-D7CE3882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21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2FB98-F5A3-EAD4-C58B-5C4479BB7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A3FA-B8B8-8700-AE67-75C83B0CB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DB346-5207-EC3C-EC5C-CAAF79C5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B909F-0DAD-EF43-BD61-D49A3729F966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540F8-2DC9-B4CE-476C-B19BC354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005A6-FC58-4864-2134-524043FC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1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BD0C-F047-BB8D-334E-26DB6BB1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7D15C-E712-D640-924E-1CE94175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CAC72-B759-F098-9066-040D04CB4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99CD0-1312-E046-A25A-EF67E8F26F22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D4A3A-2D59-9F87-DE64-5E4BC79A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B2F00-2684-2A1E-63A1-0A47D2C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BD8C-862C-9797-1C76-AE3042487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A477E-F414-17E9-34AC-22E90C72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02E1C-4861-1084-B022-B5C8CBDF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FF94-728B-E64A-8809-790A4B1ED3D4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5946-3920-3127-C8E5-CCE8103D5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431EF-888C-E178-1E17-4C02887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5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622-B67A-307F-DA63-314F1335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DEFC-FE71-165C-2EFD-94616DD42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9629E3-0250-FCC3-38D5-FE9B3921B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C4CD0-41EB-F888-86F6-6B13E3C5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5F34A-1CEF-A047-A231-02CE8861FB9D}" type="datetime1">
              <a:rPr lang="en-US" smtClean="0"/>
              <a:t>2/25/25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6CA8F0-8F13-F417-700F-D6B99807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972BD-0D01-94A9-6C69-061398F0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9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132B-535E-C6FF-7744-59072AC8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419B6-CC99-9422-DDE9-9545CB5E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968A7-2F54-8F34-741D-8F359827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759E6-5564-DDCF-5B73-F07536E97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8044A-F3B0-A998-C9B6-A57F5868CD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0AB77-8CA1-B9CF-F7B2-C6C4F20BF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89715-70F5-924C-B3F8-AD1883EF0647}" type="datetime1">
              <a:rPr lang="en-US" smtClean="0"/>
              <a:t>2/25/25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07F81-42D1-F665-6C36-A19D22D7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FF3D2A-7D66-155A-A86F-ACA412F0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7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1A73-84D3-E333-052E-8277676E1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639D7-DE91-8EEE-CB03-49027581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2980-813B-CE49-B375-E252E333A381}" type="datetime1">
              <a:rPr lang="en-US" smtClean="0"/>
              <a:t>2/25/25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8C9F4-1DB9-A4B6-BDFA-57CCE7201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468F7-1C54-33EB-435E-DF0A574E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98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629FA-128B-64AF-5D24-B7952161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90C0A-6F6A-0D4B-8E91-ACA8A5BF8E76}" type="datetime1">
              <a:rPr lang="en-US" smtClean="0"/>
              <a:t>2/25/25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1E20C-A3DF-98CD-5589-83AFEF21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47EAF-48C8-B2A3-5706-6DEC5128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7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B540-96EF-2FB2-8666-C75FD3943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0AB0-532E-9427-52BD-F3E58F4B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5005D-119E-CC93-C7B9-585CA2D06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26C4-9C8B-37D7-6909-DCA4ABC5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399F8-5E62-5A4D-97BB-29105228C9E6}" type="datetime1">
              <a:rPr lang="en-US" smtClean="0"/>
              <a:t>2/25/25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0B20C-A21E-6F83-1B0C-35184FB1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62779-E10B-29FD-3ED3-151203012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B992-81C7-74DF-B320-5BA94F16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BE8874-F766-6140-79A4-BCA315327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C51DE-1FA1-DFC5-EB48-ADDF4A7F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0579-C751-856B-BD91-C23B2AA9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C528A-E76A-414B-946C-79A173F175C6}" type="datetime1">
              <a:rPr lang="en-US" smtClean="0"/>
              <a:t>2/25/25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28CC2-82B4-DE20-B5AA-48BE190D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8B101-BE24-1983-9065-6BA520753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D933C-DF95-5365-F5C1-F1498E776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936ED-01E8-71DF-FB7A-FD7802D5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2555-F48E-0CD5-7833-F271C6199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5CE49-D2F1-D84A-9B2E-0E5EACFB1C70}" type="datetime1">
              <a:rPr lang="en-US" smtClean="0"/>
              <a:t>2/25/25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89A4D-5030-4CF5-CCA8-0D8D8B6B2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Brought you by Essam Abdelghany Under Supervision of Dr. Kenny Zhu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47716-553C-E069-D179-B09B234AF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A70E1-0AAC-7046-B7E8-37E752E913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50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6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1379E-25AB-5771-3F10-00F8059C3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Poppins" pitchFamily="2" charset="77"/>
                <a:cs typeface="Poppins" pitchFamily="2" charset="77"/>
              </a:rPr>
              <a:t>Natural Language Processing </a:t>
            </a:r>
            <a:r>
              <a:rPr lang="en-US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Tutorials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79E56-D071-8596-A083-46AA9F3F7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98901"/>
          </a:xfrm>
        </p:spPr>
        <p:txBody>
          <a:bodyPr/>
          <a:lstStyle/>
          <a:p>
            <a:r>
              <a:rPr lang="en-US" sz="2000" i="1" dirty="0">
                <a:latin typeface="Avenir Book" panose="02000503020000020003" pitchFamily="2" charset="0"/>
              </a:rPr>
              <a:t>Become a natural language processing expert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EA932-9ED4-8A19-5408-425870D34EB7}"/>
              </a:ext>
            </a:extLst>
          </p:cNvPr>
          <p:cNvSpPr txBox="1"/>
          <p:nvPr/>
        </p:nvSpPr>
        <p:spPr>
          <a:xfrm>
            <a:off x="4324796" y="4604559"/>
            <a:ext cx="3409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Supervised by </a:t>
            </a:r>
            <a:r>
              <a:rPr lang="en-US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Dr. Kenny Zhu</a:t>
            </a:r>
          </a:p>
          <a:p>
            <a:pPr algn="ctr"/>
            <a:endParaRPr lang="en-US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7CE70-3030-1D1D-BBAD-2E5D46F4850A}"/>
              </a:ext>
            </a:extLst>
          </p:cNvPr>
          <p:cNvSpPr txBox="1"/>
          <p:nvPr/>
        </p:nvSpPr>
        <p:spPr>
          <a:xfrm>
            <a:off x="4505619" y="509403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Poppins" pitchFamily="2" charset="77"/>
                <a:cs typeface="Poppins" pitchFamily="2" charset="77"/>
              </a:rPr>
              <a:t>TAs: </a:t>
            </a:r>
            <a:r>
              <a:rPr lang="en-US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Essam Abdelghany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FEAEC-9D59-703D-A89A-0294FB18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0</a:t>
            </a:fld>
            <a:endParaRPr lang="en-US"/>
          </a:p>
        </p:txBody>
      </p:sp>
      <p:pic>
        <p:nvPicPr>
          <p:cNvPr id="4" name="Picture 14" descr="Machine Learning PNG Background - PNG All | PNG All">
            <a:extLst>
              <a:ext uri="{FF2B5EF4-FFF2-40B4-BE49-F238E27FC236}">
                <a16:creationId xmlns:a16="http://schemas.microsoft.com/office/drawing/2014/main" id="{372B06F8-11FF-10A9-5D94-7ED7A52EE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24" y="3775652"/>
            <a:ext cx="2304143" cy="2304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ire Chatbot Developers | Hire Remote Chatbot Developers -Prismetric">
            <a:extLst>
              <a:ext uri="{FF2B5EF4-FFF2-40B4-BE49-F238E27FC236}">
                <a16:creationId xmlns:a16="http://schemas.microsoft.com/office/drawing/2014/main" id="{BDCD2D21-A4F5-6FB6-E994-317D5FAB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733" y="3429000"/>
            <a:ext cx="3229303" cy="322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70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415" y="2718649"/>
            <a:ext cx="3120342" cy="1325563"/>
          </a:xfrm>
        </p:spPr>
        <p:txBody>
          <a:bodyPr>
            <a:noAutofit/>
          </a:bodyPr>
          <a:lstStyle/>
          <a:p>
            <a:r>
              <a:rPr lang="en" sz="9900" b="1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sz="9900" b="1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sz="99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9AE43-A1C7-DF8B-049A-2B83203D8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B3F07-2D9C-0DA3-20FC-E22C7E49002C}"/>
              </a:ext>
            </a:extLst>
          </p:cNvPr>
          <p:cNvSpPr txBox="1"/>
          <p:nvPr/>
        </p:nvSpPr>
        <p:spPr>
          <a:xfrm>
            <a:off x="1835407" y="5361710"/>
            <a:ext cx="8873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Reminder in tutorials we recap on lecture via pop quiz, learn technologies discuss hard problems in assignments, demonstrate practical aspects of content learnt in lecture</a:t>
            </a:r>
          </a:p>
        </p:txBody>
      </p:sp>
      <p:pic>
        <p:nvPicPr>
          <p:cNvPr id="6" name="Picture 14" descr="Machine Learning PNG Background - PNG All | PNG All">
            <a:extLst>
              <a:ext uri="{FF2B5EF4-FFF2-40B4-BE49-F238E27FC236}">
                <a16:creationId xmlns:a16="http://schemas.microsoft.com/office/drawing/2014/main" id="{A40A7DBF-D0DA-2E02-860D-F6F6816E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95999" y="1804782"/>
            <a:ext cx="2650435" cy="26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37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1) Techniques used for NLP and Speech Processing Include………..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Feedforward Neural Networks </a:t>
            </a:r>
          </a:p>
          <a:p>
            <a:pPr marL="0" indent="0">
              <a:buNone/>
            </a:pPr>
            <a:r>
              <a:rPr lang="en-US" dirty="0"/>
              <a:t>b) RNNs, LSTMs &amp;GRUs</a:t>
            </a:r>
          </a:p>
          <a:p>
            <a:pPr marL="0" indent="0">
              <a:buNone/>
            </a:pPr>
            <a:r>
              <a:rPr lang="en-US" dirty="0"/>
              <a:t>c) CNNs</a:t>
            </a:r>
          </a:p>
          <a:p>
            <a:pPr marL="0" indent="0">
              <a:buNone/>
            </a:pPr>
            <a:r>
              <a:rPr lang="en-US" dirty="0"/>
              <a:t>d) Transformers</a:t>
            </a:r>
          </a:p>
          <a:p>
            <a:pPr marL="0" indent="0">
              <a:buNone/>
            </a:pPr>
            <a:r>
              <a:rPr lang="en-US" dirty="0"/>
              <a:t>e) All of the above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sz="1700" dirty="0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</p:spTree>
    <p:extLst>
      <p:ext uri="{BB962C8B-B14F-4D97-AF65-F5344CB8AC3E}">
        <p14:creationId xmlns:p14="http://schemas.microsoft.com/office/powerpoint/2010/main" val="298302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7CAE83-FB4E-3A0E-BDF8-8AED32699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211573"/>
            <a:ext cx="7391400" cy="53388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3259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2) Among the parameters to tune in a neural network………..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The number of hidden layers</a:t>
            </a:r>
          </a:p>
          <a:p>
            <a:pPr marL="0" indent="0">
              <a:buNone/>
            </a:pPr>
            <a:r>
              <a:rPr lang="en-US" dirty="0"/>
              <a:t>b) The number of neurons per hidden layer</a:t>
            </a:r>
          </a:p>
          <a:p>
            <a:pPr marL="0" indent="0">
              <a:buNone/>
            </a:pPr>
            <a:r>
              <a:rPr lang="en-US" dirty="0"/>
              <a:t>c) The activation function per layer</a:t>
            </a:r>
          </a:p>
          <a:p>
            <a:pPr marL="0" indent="0">
              <a:buNone/>
            </a:pPr>
            <a:r>
              <a:rPr lang="en-US" dirty="0"/>
              <a:t>d) Optimizer hyperparameters</a:t>
            </a:r>
          </a:p>
          <a:p>
            <a:pPr marL="0" indent="0">
              <a:buNone/>
            </a:pPr>
            <a:r>
              <a:rPr lang="en-US" dirty="0"/>
              <a:t>e) All of the above</a:t>
            </a:r>
          </a:p>
        </p:txBody>
      </p:sp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DC4DEFB-DA0F-0AC1-6F33-7A16BF6D1B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297" y="4108211"/>
            <a:ext cx="3753684" cy="21114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09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3) A neural network………..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a) Is a direct analogue to how our brain works</a:t>
                </a:r>
              </a:p>
              <a:p>
                <a:pPr marL="0" indent="0">
                  <a:buNone/>
                </a:pPr>
                <a:r>
                  <a:rPr lang="en-US" dirty="0"/>
                  <a:t>b) Is a function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that repeats the computation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c) Cannot be trained with backpropagation</a:t>
                </a:r>
              </a:p>
              <a:p>
                <a:pPr marL="0" indent="0">
                  <a:buNone/>
                </a:pPr>
                <a:r>
                  <a:rPr lang="en-US" dirty="0"/>
                  <a:t>d) All of the above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  <a:blipFill>
                <a:blip r:embed="rId5"/>
                <a:stretch>
                  <a:fillRect l="-1032" t="-3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69768F-DCD1-0BB5-8EB6-F65C29899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358" y="4101134"/>
            <a:ext cx="3753684" cy="21114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43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AC55-8A1F-944B-026F-DBD820A55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94898"/>
            <a:ext cx="11060575" cy="32915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4) </a:t>
            </a:r>
            <a:r>
              <a:rPr lang="en-US" b="1" dirty="0" err="1"/>
              <a:t>Cosnider</a:t>
            </a:r>
            <a:r>
              <a:rPr lang="en-US" b="1" dirty="0"/>
              <a:t> a NN with 10,20,2 neurons per layer an input size of 5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a) Such network has (2*20+2) + (20*10+20) + (10*5+10) parameters</a:t>
            </a:r>
          </a:p>
          <a:p>
            <a:pPr marL="0" indent="0">
              <a:buNone/>
            </a:pPr>
            <a:r>
              <a:rPr lang="en-US" dirty="0"/>
              <a:t>b) Such network has (10*20*2+1*2*1) parameters</a:t>
            </a:r>
          </a:p>
          <a:p>
            <a:pPr marL="0" indent="0">
              <a:buNone/>
            </a:pPr>
            <a:r>
              <a:rPr lang="en-US" dirty="0"/>
              <a:t>c) We will need to update the gradient for all the parameters</a:t>
            </a:r>
          </a:p>
          <a:p>
            <a:pPr marL="0" indent="0">
              <a:buNone/>
            </a:pPr>
            <a:r>
              <a:rPr lang="en-US" dirty="0"/>
              <a:t>d) Four activation functions will need to be decided</a:t>
            </a:r>
          </a:p>
        </p:txBody>
      </p:sp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</p:spTree>
    <p:extLst>
      <p:ext uri="{BB962C8B-B14F-4D97-AF65-F5344CB8AC3E}">
        <p14:creationId xmlns:p14="http://schemas.microsoft.com/office/powerpoint/2010/main" val="379602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40"/>
            <a:ext cx="10515600" cy="132556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  <a:latin typeface="Poppins" pitchFamily="2" charset="77"/>
                <a:cs typeface="Poppins" pitchFamily="2" charset="77"/>
              </a:rPr>
              <a:t>Pop </a:t>
            </a:r>
            <a:r>
              <a:rPr lang="en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Quiz</a:t>
            </a:r>
            <a:endParaRPr lang="en-US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b="1"/>
                  <a:t>5) </a:t>
                </a:r>
                <a:r>
                  <a:rPr lang="en-US" b="1" dirty="0"/>
                  <a:t>In a classification task with K classes that may overlap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a) We need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neurons in the output layer and </a:t>
                </a:r>
                <a:r>
                  <a:rPr lang="en-US" dirty="0" err="1"/>
                  <a:t>Sofmax</a:t>
                </a:r>
                <a:r>
                  <a:rPr lang="en-US" dirty="0"/>
                  <a:t> activation</a:t>
                </a:r>
              </a:p>
              <a:p>
                <a:pPr marL="0" indent="0">
                  <a:buNone/>
                </a:pPr>
                <a:r>
                  <a:rPr lang="en-US" dirty="0"/>
                  <a:t>b) We need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neurons in the output layer and Sigmoid activation</a:t>
                </a:r>
              </a:p>
              <a:p>
                <a:pPr marL="0" indent="0">
                  <a:buNone/>
                </a:pPr>
                <a:r>
                  <a:rPr lang="en-US" dirty="0"/>
                  <a:t>c) We need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neurons in the output layer and no activation</a:t>
                </a:r>
              </a:p>
              <a:p>
                <a:pPr marL="0" indent="0">
                  <a:buNone/>
                </a:pPr>
                <a:r>
                  <a:rPr lang="en-US" dirty="0"/>
                  <a:t>d) None of the above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1BAC55-8A1F-944B-026F-DBD820A551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2194898"/>
                <a:ext cx="11060575" cy="3291502"/>
              </a:xfrm>
              <a:blipFill>
                <a:blip r:embed="rId5"/>
                <a:stretch>
                  <a:fillRect l="-1032" t="-3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Who Wants to be a Millionaire Suspense - Sound Effect (HD)">
            <a:hlinkClick r:id="" action="ppaction://media"/>
            <a:extLst>
              <a:ext uri="{FF2B5EF4-FFF2-40B4-BE49-F238E27FC236}">
                <a16:creationId xmlns:a16="http://schemas.microsoft.com/office/drawing/2014/main" id="{B019B001-9414-694A-466E-C80115B5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0935" y="1142818"/>
            <a:ext cx="325899" cy="32589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D9CF-C888-D5EA-D719-656311C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8DB4EB0E-2221-9F3C-EDB5-5D5E1669B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F7F01-F6C5-A269-5F0A-2E0434CC2D12}"/>
              </a:ext>
            </a:extLst>
          </p:cNvPr>
          <p:cNvSpPr txBox="1"/>
          <p:nvPr/>
        </p:nvSpPr>
        <p:spPr>
          <a:xfrm>
            <a:off x="838199" y="6212581"/>
            <a:ext cx="3671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Take notes as quizzes may not be posted in solved form.</a:t>
            </a:r>
          </a:p>
        </p:txBody>
      </p:sp>
      <p:pic>
        <p:nvPicPr>
          <p:cNvPr id="3074" name="Picture 2" descr="Neural networks: Multi-class classification | Machine Learning | Google for  Developers">
            <a:extLst>
              <a:ext uri="{FF2B5EF4-FFF2-40B4-BE49-F238E27FC236}">
                <a16:creationId xmlns:a16="http://schemas.microsoft.com/office/drawing/2014/main" id="{86C559DF-D07B-7D9A-F009-B0EB358FD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485" y="4293221"/>
            <a:ext cx="4571721" cy="21596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24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22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4791-6F12-004E-C6AB-71CB072C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820" y="38469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" sz="6000" b="1" dirty="0">
                <a:solidFill>
                  <a:srgbClr val="0070C0"/>
                </a:solidFill>
                <a:latin typeface="Poppins" pitchFamily="2" charset="77"/>
                <a:cs typeface="Poppins" pitchFamily="2" charset="77"/>
              </a:rPr>
              <a:t>Thank You</a:t>
            </a:r>
            <a:endParaRPr lang="en-US" sz="6000" b="1" dirty="0">
              <a:solidFill>
                <a:srgbClr val="0070C0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D2862C-A77B-8DC2-29B4-805301F8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A70E1-0AAC-7046-B7E8-37E752E913EF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14" descr="Machine Learning PNG Background - PNG All | PNG All">
            <a:extLst>
              <a:ext uri="{FF2B5EF4-FFF2-40B4-BE49-F238E27FC236}">
                <a16:creationId xmlns:a16="http://schemas.microsoft.com/office/drawing/2014/main" id="{66AB08A5-3187-4322-7326-A57437B38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77590" y="95252"/>
            <a:ext cx="1366388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Machine Learning PNG Background - PNG All | PNG All">
            <a:extLst>
              <a:ext uri="{FF2B5EF4-FFF2-40B4-BE49-F238E27FC236}">
                <a16:creationId xmlns:a16="http://schemas.microsoft.com/office/drawing/2014/main" id="{9B027045-7614-2657-8E15-44A113A50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23" y="5172524"/>
            <a:ext cx="1450795" cy="136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Machine Learning PNG Background - PNG All | PNG All">
            <a:extLst>
              <a:ext uri="{FF2B5EF4-FFF2-40B4-BE49-F238E27FC236}">
                <a16:creationId xmlns:a16="http://schemas.microsoft.com/office/drawing/2014/main" id="{73416BF7-31AB-D6ED-C993-1686F98DA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157" y="873448"/>
            <a:ext cx="5106975" cy="480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9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396</Words>
  <Application>Microsoft Macintosh PowerPoint</Application>
  <PresentationFormat>Widescreen</PresentationFormat>
  <Paragraphs>62</Paragraphs>
  <Slides>9</Slides>
  <Notes>8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Avenir Book</vt:lpstr>
      <vt:lpstr>Calibri</vt:lpstr>
      <vt:lpstr>Calibri Light</vt:lpstr>
      <vt:lpstr>Cambria Math</vt:lpstr>
      <vt:lpstr>Poppins</vt:lpstr>
      <vt:lpstr>Office Theme</vt:lpstr>
      <vt:lpstr>Natural Language Processing Tutorials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Basics &amp; Evolution</dc:title>
  <dc:creator>Essam Abdelghany</dc:creator>
  <cp:lastModifiedBy>Essam Wisam</cp:lastModifiedBy>
  <cp:revision>117</cp:revision>
  <dcterms:created xsi:type="dcterms:W3CDTF">2023-04-27T21:19:03Z</dcterms:created>
  <dcterms:modified xsi:type="dcterms:W3CDTF">2025-02-26T01:56:37Z</dcterms:modified>
</cp:coreProperties>
</file>

<file path=docProps/thumbnail.jpeg>
</file>